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2" r:id="rId1"/>
  </p:sldMasterIdLst>
  <p:notesMasterIdLst>
    <p:notesMasterId r:id="rId10"/>
  </p:notesMasterIdLst>
  <p:sldIdLst>
    <p:sldId id="256" r:id="rId2"/>
    <p:sldId id="269" r:id="rId3"/>
    <p:sldId id="271" r:id="rId4"/>
    <p:sldId id="272" r:id="rId5"/>
    <p:sldId id="274" r:id="rId6"/>
    <p:sldId id="273" r:id="rId7"/>
    <p:sldId id="270" r:id="rId8"/>
    <p:sldId id="268" r:id="rId9"/>
  </p:sldIdLst>
  <p:sldSz cx="9144000" cy="6858000" type="screen4x3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784" autoAdjust="0"/>
  </p:normalViewPr>
  <p:slideViewPr>
    <p:cSldViewPr snapToGrid="0">
      <p:cViewPr varScale="1">
        <p:scale>
          <a:sx n="93" d="100"/>
          <a:sy n="93" d="100"/>
        </p:scale>
        <p:origin x="1630" y="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B285D7-2301-47D9-81DE-C1344CB323D1}" type="datetimeFigureOut">
              <a:rPr lang="ru-RU" smtClean="0"/>
              <a:pPr/>
              <a:t>19.06.2024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1233488"/>
            <a:ext cx="44370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A0D11C-744C-468F-841B-2927EFA32E5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28490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B5B10-7F84-408E-A503-F587C59EFBD8}" type="datetime1">
              <a:rPr lang="en-US" smtClean="0"/>
              <a:pPr/>
              <a:t>6/19/2024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768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6A620-010F-45CD-B0C9-4644A0F43DEF}" type="datetime1">
              <a:rPr lang="en-US" smtClean="0"/>
              <a:pPr/>
              <a:t>6/19/2024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4359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82EEA-B568-4B4F-B5F1-0C0A303D2660}" type="datetime1">
              <a:rPr lang="en-US" smtClean="0"/>
              <a:pPr/>
              <a:t>6/19/2024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515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658ED-0BAC-4742-B490-29AFF1AE2931}" type="datetime1">
              <a:rPr lang="en-US" smtClean="0"/>
              <a:pPr/>
              <a:t>6/19/2024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8016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D2DF0-7540-4D02-B38A-57AE7F9C0C56}" type="datetime1">
              <a:rPr lang="en-US" smtClean="0"/>
              <a:pPr/>
              <a:t>6/19/2024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2743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16886-D7C4-4E70-95B7-3D715A68B4DA}" type="datetime1">
              <a:rPr lang="en-US" smtClean="0"/>
              <a:pPr/>
              <a:t>6/19/2024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2883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506CA-8C83-427E-9B0D-D7BCBA2945FC}" type="datetime1">
              <a:rPr lang="en-US" smtClean="0"/>
              <a:pPr/>
              <a:t>6/19/2024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8815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6C377-9C2A-4E18-BDB7-A9FDDFBC75DF}" type="datetime1">
              <a:rPr lang="en-US" smtClean="0"/>
              <a:pPr/>
              <a:t>6/19/2024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5490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AC1D1-1F72-425B-B68C-35CDADE4627E}" type="datetime1">
              <a:rPr lang="en-US" smtClean="0"/>
              <a:pPr/>
              <a:t>6/19/2024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2428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13279-EDD1-409D-89D0-DCDB7EDCBFF4}" type="datetime1">
              <a:rPr lang="en-US" smtClean="0"/>
              <a:pPr/>
              <a:t>6/19/2024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3583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FF5B4-1660-4B14-8AA8-F7303884A74C}" type="datetime1">
              <a:rPr lang="en-US" smtClean="0"/>
              <a:pPr/>
              <a:t>6/19/2024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0147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F0873D-175B-4C84-A096-4CE41DA691CD}" type="datetime1">
              <a:rPr lang="en-US" smtClean="0"/>
              <a:pPr/>
              <a:t>6/19/2024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445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gadt.donntu.ru/index.files/Page345.htm" TargetMode="External"/><Relationship Id="rId2" Type="http://schemas.openxmlformats.org/officeDocument/2006/relationships/hyperlink" Target="https://cloud.mail.ru/public/s1T1/4SBZkxWWq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gadt.donntu.ru/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gtdntu@mail.ru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vk.com/gatt_official" TargetMode="External"/><Relationship Id="rId2" Type="http://schemas.openxmlformats.org/officeDocument/2006/relationships/hyperlink" Target="http://gadt.donntu.ru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2360636" y="1473676"/>
            <a:ext cx="1418686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b="1" dirty="0">
                <a:effectLst>
                  <a:glow rad="127000">
                    <a:schemeClr val="bg1"/>
                  </a:glo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АВТОМОБИЛЬНО-ДОРОЖНЫЙ ИНСТИТУТ (ФИЛИАЛ) </a:t>
            </a:r>
            <a:endParaRPr lang="ru-RU" sz="1800" dirty="0">
              <a:effectLst>
                <a:glow rad="127000">
                  <a:schemeClr val="bg1"/>
                </a:glo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ru-RU" sz="1800" b="1" dirty="0">
                <a:effectLst>
                  <a:glow rad="127000">
                    <a:schemeClr val="bg1"/>
                  </a:glo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ФЕДЕРАЛЬНОГО ГОСУДАРСТВЕННОГО БЮДЖЕТНОГО </a:t>
            </a:r>
          </a:p>
          <a:p>
            <a:pPr algn="ctr"/>
            <a:r>
              <a:rPr lang="ru-RU" sz="1800" b="1" dirty="0">
                <a:effectLst>
                  <a:glow rad="127000">
                    <a:schemeClr val="bg1"/>
                  </a:glo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ОБРАЗОВАТЕЛЬНОГО УЧРЕЖДЕНИЯ ВЫСШЕГО ОБРАЗОВАНИЯ </a:t>
            </a:r>
            <a:endParaRPr lang="ru-RU" sz="1800" dirty="0">
              <a:effectLst>
                <a:glow rad="127000">
                  <a:schemeClr val="bg1"/>
                </a:glo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ru-RU" sz="1800" b="1" dirty="0">
                <a:effectLst>
                  <a:glow rad="127000">
                    <a:schemeClr val="bg1"/>
                  </a:glo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«ДОНЕЦКИЙ НАЦИОНАЛЬНЫЙ ТЕХНИЧЕСКИЙ УНИВЕРСИТЕТ»</a:t>
            </a:r>
          </a:p>
          <a:p>
            <a:pPr algn="ctr"/>
            <a:r>
              <a:rPr lang="ru-RU" sz="1800" b="1" dirty="0">
                <a:effectLst>
                  <a:glow rad="127000">
                    <a:schemeClr val="bg1"/>
                  </a:glo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В Г. ГОРЛОВКА</a:t>
            </a:r>
            <a:endParaRPr lang="ru-RU" sz="1800" dirty="0">
              <a:effectLst>
                <a:glow rad="127000">
                  <a:schemeClr val="bg1"/>
                </a:glo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7031" y="3317267"/>
            <a:ext cx="844993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cap="all" dirty="0">
                <a:solidFill>
                  <a:srgbClr val="C00000"/>
                </a:solidFill>
                <a:effectLst>
                  <a:glow rad="127000">
                    <a:schemeClr val="bg1"/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подачи заявлений на обучение по</a:t>
            </a:r>
          </a:p>
          <a:p>
            <a:pPr algn="ctr"/>
            <a:r>
              <a:rPr lang="ru-RU" sz="2400" b="1" cap="all" dirty="0">
                <a:solidFill>
                  <a:srgbClr val="C00000"/>
                </a:solidFill>
                <a:effectLst>
                  <a:glow rad="127000">
                    <a:schemeClr val="bg1"/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программам среднего профессионального образования</a:t>
            </a:r>
          </a:p>
          <a:p>
            <a:pPr algn="ctr"/>
            <a:r>
              <a:rPr lang="ru-RU" sz="2400" b="1" cap="all" dirty="0">
                <a:solidFill>
                  <a:srgbClr val="C00000"/>
                </a:solidFill>
                <a:effectLst>
                  <a:glow rad="127000">
                    <a:schemeClr val="bg1"/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 2024-2025 учебный год</a:t>
            </a:r>
            <a:endParaRPr lang="ru-RU" sz="2400" b="1" dirty="0">
              <a:solidFill>
                <a:srgbClr val="C00000"/>
              </a:solidFill>
              <a:effectLst>
                <a:glow rad="127000">
                  <a:schemeClr val="bg1"/>
                </a:glo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7912" y="137917"/>
            <a:ext cx="1434587" cy="1335759"/>
          </a:xfrm>
          <a:prstGeom prst="rect">
            <a:avLst/>
          </a:prstGeom>
          <a:effectLst>
            <a:reflection endPos="0" dir="5400000" sy="-100000" algn="bl" rotWithShape="0"/>
            <a:softEdge rad="127000"/>
          </a:effectLst>
        </p:spPr>
      </p:pic>
      <p:pic>
        <p:nvPicPr>
          <p:cNvPr id="2" name="Рисунок 1" descr="Изображение выглядит как на открытом воздухе, строительство, имущество, окно&#10;&#10;Автоматически созданное описание">
            <a:extLst>
              <a:ext uri="{FF2B5EF4-FFF2-40B4-BE49-F238E27FC236}">
                <a16:creationId xmlns:a16="http://schemas.microsoft.com/office/drawing/2014/main" id="{C06BD966-2736-FD26-9207-4C6FE93295A5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948" b="16790"/>
          <a:stretch/>
        </p:blipFill>
        <p:spPr bwMode="auto">
          <a:xfrm>
            <a:off x="3400760" y="5023647"/>
            <a:ext cx="2548890" cy="1361440"/>
          </a:xfrm>
          <a:prstGeom prst="rect">
            <a:avLst/>
          </a:prstGeom>
          <a:ln w="12700" cmpd="sng">
            <a:solidFill>
              <a:schemeClr val="tx1">
                <a:alpha val="33000"/>
              </a:schemeClr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1837101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2E6B8A2-C434-431C-868E-D2BA97F7AE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8344" y="372559"/>
            <a:ext cx="8527310" cy="5741162"/>
          </a:xfrm>
          <a:solidFill>
            <a:schemeClr val="accent4">
              <a:lumMod val="20000"/>
              <a:lumOff val="80000"/>
            </a:schemeClr>
          </a:solidFill>
          <a:effectLst>
            <a:outerShdw blurRad="50800" dist="50800" dir="5400000" algn="ctr" rotWithShape="0">
              <a:srgbClr val="000000">
                <a:alpha val="99000"/>
              </a:srgbClr>
            </a:outerShdw>
          </a:effectLst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Автомобильно-дорожный институт (филиал)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ДонНТУ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г. Горловка приглашает на обучение </a:t>
            </a:r>
            <a:b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программам подготовки специалистов среднего звена:</a:t>
            </a:r>
            <a:b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23.02.01 Организация перевозок и управление на транспорте (по видам);</a:t>
            </a:r>
            <a:b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23.02.05 Эксплуатация транспортного электрооборудования и автоматики (по видам транспорта, за исключением водного);</a:t>
            </a:r>
            <a:b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23.02.07 </a:t>
            </a:r>
            <a:r>
              <a:rPr lang="ru-RU" sz="2800" b="1" kern="1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Техническое обслуживание и ремонт двигателей, систем и агрегатов автомобилей</a:t>
            </a:r>
            <a:endParaRPr lang="ru-RU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96625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2E6B8A2-C434-431C-868E-D2BA97F7AE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8344" y="372559"/>
            <a:ext cx="8527310" cy="993533"/>
          </a:xfrm>
          <a:solidFill>
            <a:schemeClr val="accent2">
              <a:lumMod val="20000"/>
              <a:lumOff val="80000"/>
            </a:schemeClr>
          </a:solidFill>
          <a:effectLst>
            <a:outerShdw blurRad="50800" dist="50800" dir="5400000" algn="ctr" rotWithShape="0">
              <a:srgbClr val="000000">
                <a:alpha val="99000"/>
              </a:srgbClr>
            </a:outerShdw>
          </a:effectLst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Распределение контрольных цифр приема по специальностям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8E187CA3-8C24-4C3E-A02C-4D8F65354E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10" name="Таблица 9">
            <a:extLst>
              <a:ext uri="{FF2B5EF4-FFF2-40B4-BE49-F238E27FC236}">
                <a16:creationId xmlns:a16="http://schemas.microsoft.com/office/drawing/2014/main" id="{D7AA5F98-2B4E-1CA3-ECC2-292B6ED21E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6571655"/>
              </p:ext>
            </p:extLst>
          </p:nvPr>
        </p:nvGraphicFramePr>
        <p:xfrm>
          <a:off x="287079" y="1740694"/>
          <a:ext cx="8548575" cy="39433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15879">
                  <a:extLst>
                    <a:ext uri="{9D8B030D-6E8A-4147-A177-3AD203B41FA5}">
                      <a16:colId xmlns:a16="http://schemas.microsoft.com/office/drawing/2014/main" val="1565310909"/>
                    </a:ext>
                  </a:extLst>
                </a:gridCol>
                <a:gridCol w="978195">
                  <a:extLst>
                    <a:ext uri="{9D8B030D-6E8A-4147-A177-3AD203B41FA5}">
                      <a16:colId xmlns:a16="http://schemas.microsoft.com/office/drawing/2014/main" val="3348392860"/>
                    </a:ext>
                  </a:extLst>
                </a:gridCol>
                <a:gridCol w="1190847">
                  <a:extLst>
                    <a:ext uri="{9D8B030D-6E8A-4147-A177-3AD203B41FA5}">
                      <a16:colId xmlns:a16="http://schemas.microsoft.com/office/drawing/2014/main" val="429893101"/>
                    </a:ext>
                  </a:extLst>
                </a:gridCol>
                <a:gridCol w="1421218">
                  <a:extLst>
                    <a:ext uri="{9D8B030D-6E8A-4147-A177-3AD203B41FA5}">
                      <a16:colId xmlns:a16="http://schemas.microsoft.com/office/drawing/2014/main" val="3293696828"/>
                    </a:ext>
                  </a:extLst>
                </a:gridCol>
                <a:gridCol w="1421218">
                  <a:extLst>
                    <a:ext uri="{9D8B030D-6E8A-4147-A177-3AD203B41FA5}">
                      <a16:colId xmlns:a16="http://schemas.microsoft.com/office/drawing/2014/main" val="1254076253"/>
                    </a:ext>
                  </a:extLst>
                </a:gridCol>
                <a:gridCol w="1421218">
                  <a:extLst>
                    <a:ext uri="{9D8B030D-6E8A-4147-A177-3AD203B41FA5}">
                      <a16:colId xmlns:a16="http://schemas.microsoft.com/office/drawing/2014/main" val="23779906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800"/>
                        </a:spcAft>
                        <a:tabLst>
                          <a:tab pos="1149350" algn="l"/>
                        </a:tabLst>
                      </a:pPr>
                      <a:r>
                        <a:rPr lang="ru-RU" sz="1400" b="1" kern="1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специальности</a:t>
                      </a:r>
                      <a:endParaRPr lang="ru-RU" sz="1400" b="1" kern="1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84" marR="564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800"/>
                        </a:spcAft>
                        <a:tabLst>
                          <a:tab pos="1149350" algn="l"/>
                        </a:tabLst>
                      </a:pPr>
                      <a:r>
                        <a:rPr lang="ru-RU" sz="1400" b="1" kern="1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 </a:t>
                      </a:r>
                      <a:r>
                        <a:rPr lang="ru-RU" sz="1400" b="1" kern="1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специаль-ности</a:t>
                      </a:r>
                      <a:endParaRPr lang="ru-RU" sz="1400" b="1" kern="1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84" marR="564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800"/>
                        </a:spcAft>
                        <a:tabLst>
                          <a:tab pos="1149350" algn="l"/>
                        </a:tabLst>
                      </a:pPr>
                      <a:r>
                        <a:rPr lang="ru-RU" sz="1400" b="1" kern="1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Контроль-</a:t>
                      </a:r>
                      <a:r>
                        <a:rPr lang="ru-RU" sz="1400" b="1" kern="1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ные</a:t>
                      </a:r>
                      <a:r>
                        <a:rPr lang="ru-RU" sz="1400" b="1" kern="1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цифры приема</a:t>
                      </a:r>
                      <a:endParaRPr lang="ru-RU" sz="1400" b="1" kern="1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84" marR="564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800"/>
                        </a:spcAft>
                        <a:tabLst>
                          <a:tab pos="1149350" algn="l"/>
                        </a:tabLst>
                      </a:pPr>
                      <a:r>
                        <a:rPr lang="ru-RU" sz="1400" b="1" kern="1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предыдущего образования</a:t>
                      </a:r>
                      <a:endParaRPr lang="ru-RU" sz="1400" b="1" kern="1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84" marR="564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800"/>
                        </a:spcAft>
                        <a:tabLst>
                          <a:tab pos="1149350" algn="l"/>
                        </a:tabLst>
                      </a:pPr>
                      <a:r>
                        <a:rPr lang="ru-RU" sz="1400" b="1" kern="1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Форма обучение</a:t>
                      </a:r>
                      <a:endParaRPr lang="ru-RU" sz="1400" b="1" kern="1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84" marR="564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800"/>
                        </a:spcAft>
                        <a:tabLst>
                          <a:tab pos="1149350" algn="l"/>
                        </a:tabLst>
                      </a:pPr>
                      <a:r>
                        <a:rPr lang="ru-RU" sz="1400" b="1" kern="1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Распределение</a:t>
                      </a:r>
                    </a:p>
                    <a:p>
                      <a:pPr>
                        <a:spcAft>
                          <a:spcPts val="800"/>
                        </a:spcAft>
                        <a:tabLst>
                          <a:tab pos="1149350" algn="l"/>
                        </a:tabLst>
                      </a:pPr>
                      <a:r>
                        <a:rPr lang="ru-RU" sz="1400" b="1" kern="1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контрольных цифр</a:t>
                      </a:r>
                    </a:p>
                    <a:p>
                      <a:pPr>
                        <a:spcAft>
                          <a:spcPts val="800"/>
                        </a:spcAft>
                        <a:tabLst>
                          <a:tab pos="1149350" algn="l"/>
                        </a:tabLst>
                      </a:pPr>
                      <a:r>
                        <a:rPr lang="ru-RU" sz="1400" b="1" kern="1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приема</a:t>
                      </a:r>
                    </a:p>
                  </a:txBody>
                  <a:tcPr marL="56484" marR="564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4926630"/>
                  </a:ext>
                </a:extLst>
              </a:tr>
              <a:tr h="753116">
                <a:tc>
                  <a:txBody>
                    <a:bodyPr/>
                    <a:lstStyle/>
                    <a:p>
                      <a:pPr>
                        <a:spcAft>
                          <a:spcPts val="800"/>
                        </a:spcAft>
                        <a:tabLst>
                          <a:tab pos="1149350" algn="l"/>
                        </a:tabLst>
                      </a:pPr>
                      <a:r>
                        <a:rPr lang="ru-RU" sz="1400" b="1" kern="1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 перевозок и управление на транспорте (по видам) </a:t>
                      </a:r>
                      <a:endParaRPr lang="ru-RU" sz="1400" b="1" kern="1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84" marR="564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800"/>
                        </a:spcAft>
                        <a:tabLst>
                          <a:tab pos="1149350" algn="l"/>
                        </a:tabLst>
                      </a:pPr>
                      <a:r>
                        <a:rPr lang="ru-RU" sz="1400" b="1" kern="1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23.02.01</a:t>
                      </a:r>
                      <a:endParaRPr lang="ru-RU" sz="1400" b="1" kern="1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84" marR="564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  <a:tabLst>
                          <a:tab pos="1149350" algn="l"/>
                        </a:tabLst>
                      </a:pPr>
                      <a:r>
                        <a:rPr lang="ru-RU" sz="1400" b="1" kern="1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400" b="1" kern="1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84" marR="564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800"/>
                        </a:spcAft>
                        <a:tabLst>
                          <a:tab pos="1149350" algn="l"/>
                        </a:tabLst>
                      </a:pPr>
                      <a:r>
                        <a:rPr lang="ru-RU" sz="1400" b="1" kern="1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Основное общее образование</a:t>
                      </a:r>
                      <a:endParaRPr lang="ru-RU" sz="1400" b="1" kern="1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84" marR="564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  <a:tabLst>
                          <a:tab pos="1149350" algn="l"/>
                        </a:tabLst>
                      </a:pPr>
                      <a:r>
                        <a:rPr lang="ru-RU" sz="1400" b="1" kern="1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Очная</a:t>
                      </a:r>
                      <a:endParaRPr lang="ru-RU" sz="1400" b="1" kern="1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84" marR="564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  <a:tabLst>
                          <a:tab pos="1149350" algn="l"/>
                        </a:tabLst>
                      </a:pPr>
                      <a:r>
                        <a:rPr lang="ru-RU" sz="1400" b="1" kern="1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400" b="1" kern="1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84" marR="564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5604230"/>
                  </a:ext>
                </a:extLst>
              </a:tr>
              <a:tr h="1054363">
                <a:tc>
                  <a:txBody>
                    <a:bodyPr/>
                    <a:lstStyle/>
                    <a:p>
                      <a:pPr>
                        <a:spcAft>
                          <a:spcPts val="800"/>
                        </a:spcAft>
                        <a:tabLst>
                          <a:tab pos="1149350" algn="l"/>
                        </a:tabLst>
                      </a:pPr>
                      <a:r>
                        <a:rPr lang="ru-RU" sz="1400" b="1" kern="1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Эксплуатация транспортного электрооборудования и автоматики (по видам транспорта, за исключением водного)</a:t>
                      </a:r>
                      <a:endParaRPr lang="ru-RU" sz="1400" b="1" kern="1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84" marR="564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800"/>
                        </a:spcAft>
                        <a:tabLst>
                          <a:tab pos="1149350" algn="l"/>
                        </a:tabLst>
                      </a:pPr>
                      <a:r>
                        <a:rPr lang="ru-RU" sz="1400" b="1" kern="1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23.02.05</a:t>
                      </a:r>
                      <a:endParaRPr lang="ru-RU" sz="1400" b="1" kern="1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84" marR="564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  <a:tabLst>
                          <a:tab pos="1149350" algn="l"/>
                        </a:tabLst>
                      </a:pPr>
                      <a:r>
                        <a:rPr lang="ru-RU" sz="1400" b="1" kern="1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400" b="1" kern="1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84" marR="564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800"/>
                        </a:spcAft>
                        <a:tabLst>
                          <a:tab pos="1149350" algn="l"/>
                        </a:tabLst>
                      </a:pPr>
                      <a:r>
                        <a:rPr lang="ru-RU" sz="1400" b="1" kern="1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Основное общее образование</a:t>
                      </a:r>
                      <a:endParaRPr lang="ru-RU" sz="1400" b="1" kern="1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84" marR="564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  <a:tabLst>
                          <a:tab pos="1149350" algn="l"/>
                        </a:tabLst>
                      </a:pPr>
                      <a:r>
                        <a:rPr lang="ru-RU" sz="1400" b="1" kern="1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Очная</a:t>
                      </a:r>
                      <a:endParaRPr lang="ru-RU" sz="1400" b="1" kern="1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84" marR="564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  <a:tabLst>
                          <a:tab pos="1149350" algn="l"/>
                        </a:tabLst>
                      </a:pPr>
                      <a:r>
                        <a:rPr lang="ru-RU" sz="1400" b="1" kern="1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400" b="1" kern="1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84" marR="564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0236339"/>
                  </a:ext>
                </a:extLst>
              </a:tr>
              <a:tr h="753116">
                <a:tc>
                  <a:txBody>
                    <a:bodyPr/>
                    <a:lstStyle/>
                    <a:p>
                      <a:pPr>
                        <a:spcAft>
                          <a:spcPts val="800"/>
                        </a:spcAft>
                        <a:tabLst>
                          <a:tab pos="1149350" algn="l"/>
                        </a:tabLst>
                      </a:pPr>
                      <a:r>
                        <a:rPr lang="ru-RU" sz="1400" b="1" kern="1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Техническое обслуживание и ремонт двигателей, систем и агрегатов автомобилей</a:t>
                      </a:r>
                      <a:endParaRPr lang="ru-RU" sz="1400" b="1" kern="1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84" marR="564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800"/>
                        </a:spcAft>
                        <a:tabLst>
                          <a:tab pos="1149350" algn="l"/>
                        </a:tabLst>
                      </a:pPr>
                      <a:r>
                        <a:rPr lang="ru-RU" sz="1400" b="1" kern="1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23.02.07</a:t>
                      </a:r>
                      <a:endParaRPr lang="ru-RU" sz="1400" b="1" kern="1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84" marR="564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  <a:tabLst>
                          <a:tab pos="1149350" algn="l"/>
                        </a:tabLst>
                      </a:pPr>
                      <a:r>
                        <a:rPr lang="ru-RU" sz="1400" b="1" kern="1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1400" b="1" kern="1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84" marR="564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800"/>
                        </a:spcAft>
                        <a:tabLst>
                          <a:tab pos="1149350" algn="l"/>
                        </a:tabLst>
                      </a:pPr>
                      <a:r>
                        <a:rPr lang="ru-RU" sz="1400" b="1" kern="1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Основное общее образование</a:t>
                      </a:r>
                      <a:endParaRPr lang="ru-RU" sz="1400" b="1" kern="1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84" marR="564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  <a:tabLst>
                          <a:tab pos="1149350" algn="l"/>
                        </a:tabLst>
                      </a:pPr>
                      <a:r>
                        <a:rPr lang="ru-RU" sz="1400" b="1" kern="1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Очная</a:t>
                      </a:r>
                      <a:endParaRPr lang="ru-RU" sz="1400" b="1" kern="1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84" marR="564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  <a:tabLst>
                          <a:tab pos="1149350" algn="l"/>
                        </a:tabLst>
                      </a:pPr>
                      <a:r>
                        <a:rPr lang="ru-RU" sz="1400" b="1" kern="1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1400" b="1" kern="1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84" marR="5648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95750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33763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2E6B8A2-C434-431C-868E-D2BA97F7AE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217" y="170328"/>
            <a:ext cx="7886700" cy="414803"/>
          </a:xfrm>
          <a:solidFill>
            <a:schemeClr val="accent2">
              <a:lumMod val="20000"/>
              <a:lumOff val="80000"/>
            </a:schemeClr>
          </a:solidFill>
          <a:effectLst>
            <a:outerShdw blurRad="50800" dist="50800" dir="5400000" algn="ctr" rotWithShape="0">
              <a:srgbClr val="000000">
                <a:alpha val="99000"/>
              </a:srgbClr>
            </a:outerShdw>
          </a:effectLst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Прием на обучение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73D05DAC-75DE-8E7D-6007-A77FEB7FC129}"/>
              </a:ext>
            </a:extLst>
          </p:cNvPr>
          <p:cNvSpPr/>
          <p:nvPr/>
        </p:nvSpPr>
        <p:spPr>
          <a:xfrm>
            <a:off x="563313" y="1004776"/>
            <a:ext cx="8017374" cy="261029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kern="1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Прием поступающих на обучение по образовательным программам среднего профессионального образования проводится на первый курс </a:t>
            </a:r>
            <a:r>
              <a:rPr lang="ru-RU" sz="2800" b="1" kern="1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2800" b="1" kern="1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личному заявлению граждан</a:t>
            </a:r>
            <a:r>
              <a:rPr lang="ru-RU" sz="2800" b="1" kern="1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(Приложение 2 к Правилам приема)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060D153D-6BEB-AF7B-AB7A-368586AE120F}"/>
              </a:ext>
            </a:extLst>
          </p:cNvPr>
          <p:cNvSpPr/>
          <p:nvPr/>
        </p:nvSpPr>
        <p:spPr>
          <a:xfrm>
            <a:off x="563314" y="3890714"/>
            <a:ext cx="8112854" cy="221237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kern="1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приема размещены на сайте отделения СПО «Автотранспортный колледж» АДИ </a:t>
            </a:r>
            <a:r>
              <a:rPr lang="ru-RU" sz="2800" b="1" kern="1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ДонНТУ</a:t>
            </a:r>
            <a:r>
              <a:rPr lang="ru-RU" sz="2800" b="1" kern="1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разделе </a:t>
            </a:r>
            <a:r>
              <a:rPr lang="ru-RU" sz="2800" b="1" kern="1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«Абитуриенту» </a:t>
            </a:r>
            <a:endParaRPr lang="ru-RU" sz="2800" b="1" kern="1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b="1" kern="1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Режим доступа: </a:t>
            </a:r>
            <a:r>
              <a:rPr lang="en-US" sz="2800" b="1" kern="1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http://gadt.donntu.ru</a:t>
            </a:r>
            <a:endParaRPr lang="ru-RU" sz="2800" b="1" kern="1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32865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2E6B8A2-C434-431C-868E-D2BA97F7AE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217" y="170328"/>
            <a:ext cx="7886700" cy="414803"/>
          </a:xfrm>
          <a:solidFill>
            <a:schemeClr val="accent2">
              <a:lumMod val="20000"/>
              <a:lumOff val="80000"/>
            </a:schemeClr>
          </a:solidFill>
          <a:effectLst>
            <a:outerShdw blurRad="50800" dist="50800" dir="5400000" algn="ctr" rotWithShape="0">
              <a:srgbClr val="000000">
                <a:alpha val="99000"/>
              </a:srgbClr>
            </a:outerShdw>
          </a:effectLst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Способы подачи заявления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73D05DAC-75DE-8E7D-6007-A77FEB7FC129}"/>
              </a:ext>
            </a:extLst>
          </p:cNvPr>
          <p:cNvSpPr/>
          <p:nvPr/>
        </p:nvSpPr>
        <p:spPr>
          <a:xfrm>
            <a:off x="510363" y="749364"/>
            <a:ext cx="8389088" cy="575776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b="1" kern="1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Поступающие вправе направить/представить заявление о приеме, а также необходимые документы одним из следующих способов: </a:t>
            </a:r>
          </a:p>
          <a:p>
            <a:pPr algn="just"/>
            <a:r>
              <a:rPr lang="ru-RU" b="1" kern="1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лично в Приемную комиссию; </a:t>
            </a:r>
          </a:p>
          <a:p>
            <a:pPr algn="just"/>
            <a:r>
              <a:rPr lang="ru-RU" b="1" kern="1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через операторов почтовой связи общего пользования (далее – по почте) заказным письмом с уведомлением о вручении. </a:t>
            </a:r>
          </a:p>
          <a:p>
            <a:pPr algn="just"/>
            <a:r>
              <a:rPr lang="ru-RU" b="1" kern="1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направлении документов по почте поступающий к заявлению о приеме прилагает копии документов, удостоверяющих его личность и гражданство, документа об образовании и (или) документа об образовании и о квалификации, а также иных документов, предусмотренных пунктом 4.7 Правил приема; </a:t>
            </a:r>
          </a:p>
          <a:p>
            <a:pPr algn="just"/>
            <a:r>
              <a:rPr lang="ru-RU" b="1" kern="1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в электронной форме (документы на бумажном носителе, преобразованные в электронную форму путем сканирования или фотографирования с обеспечением машиночитаемого распознания их реквизитов):  </a:t>
            </a:r>
          </a:p>
          <a:p>
            <a:pPr marL="285750" indent="-285750" algn="just">
              <a:buFontTx/>
              <a:buChar char="-"/>
            </a:pPr>
            <a:r>
              <a:rPr lang="ru-RU" b="1" kern="1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посредством электронной почты Приемной комиссии </a:t>
            </a:r>
            <a:r>
              <a:rPr lang="ru-RU" b="1" kern="1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gtdntu@mail.ru</a:t>
            </a:r>
            <a:r>
              <a:rPr lang="ru-RU" b="1" kern="1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just"/>
            <a:r>
              <a:rPr lang="ru-RU" b="1" kern="1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 использованием функционала ЕПГУ; </a:t>
            </a:r>
          </a:p>
          <a:p>
            <a:pPr algn="just"/>
            <a:r>
              <a:rPr lang="ru-RU" b="1" kern="1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 использованием функционала (сервисов) региональных порталов государственных и муниципальных услуг, являющихся государственными информационными системами Донецкой Народной Республики, созданными органами государственной власти Донецкой Народной Республики (при наличии).</a:t>
            </a:r>
          </a:p>
        </p:txBody>
      </p:sp>
    </p:spTree>
    <p:extLst>
      <p:ext uri="{BB962C8B-B14F-4D97-AF65-F5344CB8AC3E}">
        <p14:creationId xmlns:p14="http://schemas.microsoft.com/office/powerpoint/2010/main" val="32583197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2E6B8A2-C434-431C-868E-D2BA97F7AE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217" y="170328"/>
            <a:ext cx="7886700" cy="414803"/>
          </a:xfrm>
          <a:solidFill>
            <a:schemeClr val="accent2">
              <a:lumMod val="20000"/>
              <a:lumOff val="80000"/>
            </a:schemeClr>
          </a:solidFill>
          <a:effectLst>
            <a:outerShdw blurRad="50800" dist="50800" dir="5400000" algn="ctr" rotWithShape="0">
              <a:srgbClr val="000000">
                <a:alpha val="99000"/>
              </a:srgbClr>
            </a:outerShdw>
          </a:effectLst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документов для граждан РФ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73D05DAC-75DE-8E7D-6007-A77FEB7FC129}"/>
              </a:ext>
            </a:extLst>
          </p:cNvPr>
          <p:cNvSpPr/>
          <p:nvPr/>
        </p:nvSpPr>
        <p:spPr>
          <a:xfrm>
            <a:off x="577880" y="870662"/>
            <a:ext cx="8017374" cy="549194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kern="1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подаче заявления (на русском языке) о приеме на обучение поступающий предъявляет следующие документы:</a:t>
            </a:r>
          </a:p>
          <a:p>
            <a:pPr algn="just"/>
            <a:r>
              <a:rPr lang="ru-RU" sz="3200" b="1" kern="1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оригинал и копию документов, удостоверяющих его личность, гражданство</a:t>
            </a:r>
          </a:p>
          <a:p>
            <a:pPr algn="just"/>
            <a:r>
              <a:rPr lang="ru-RU" sz="3200" b="1" kern="1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оригинал и копию документа об образовании и (или) документа об образовании и о квалификации; </a:t>
            </a:r>
          </a:p>
          <a:p>
            <a:pPr algn="just"/>
            <a:r>
              <a:rPr lang="ru-RU" sz="3200" b="1" kern="1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- 4 фотографии; </a:t>
            </a:r>
          </a:p>
        </p:txBody>
      </p:sp>
    </p:spTree>
    <p:extLst>
      <p:ext uri="{BB962C8B-B14F-4D97-AF65-F5344CB8AC3E}">
        <p14:creationId xmlns:p14="http://schemas.microsoft.com/office/powerpoint/2010/main" val="22497633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2E6B8A2-C434-431C-868E-D2BA97F7AE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217" y="170328"/>
            <a:ext cx="7886700" cy="414803"/>
          </a:xfrm>
          <a:solidFill>
            <a:schemeClr val="accent2">
              <a:lumMod val="20000"/>
              <a:lumOff val="80000"/>
            </a:schemeClr>
          </a:solidFill>
          <a:effectLst>
            <a:outerShdw blurRad="50800" dist="50800" dir="5400000" algn="ctr" rotWithShape="0">
              <a:srgbClr val="000000">
                <a:alpha val="99000"/>
              </a:srgbClr>
            </a:outerShdw>
          </a:effectLst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Сроки приема заявлений </a:t>
            </a:r>
          </a:p>
        </p:txBody>
      </p:sp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id="{36A3C815-EF3C-DD71-1F20-72E730BE6F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794104"/>
              </p:ext>
            </p:extLst>
          </p:nvPr>
        </p:nvGraphicFramePr>
        <p:xfrm>
          <a:off x="643217" y="822432"/>
          <a:ext cx="7872133" cy="20320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599174">
                  <a:extLst>
                    <a:ext uri="{9D8B030D-6E8A-4147-A177-3AD203B41FA5}">
                      <a16:colId xmlns:a16="http://schemas.microsoft.com/office/drawing/2014/main" val="1509529127"/>
                    </a:ext>
                  </a:extLst>
                </a:gridCol>
                <a:gridCol w="4272959">
                  <a:extLst>
                    <a:ext uri="{9D8B030D-6E8A-4147-A177-3AD203B41FA5}">
                      <a16:colId xmlns:a16="http://schemas.microsoft.com/office/drawing/2014/main" val="4015718197"/>
                    </a:ext>
                  </a:extLst>
                </a:gridCol>
              </a:tblGrid>
              <a:tr h="1523552">
                <a:tc>
                  <a:txBody>
                    <a:bodyPr/>
                    <a:lstStyle/>
                    <a:p>
                      <a:pPr marL="0" algn="l" defTabSz="685800" rtl="0" eaLnBrk="1" latinLnBrk="0" hangingPunct="1">
                        <a:spcAft>
                          <a:spcPts val="800"/>
                        </a:spcAft>
                        <a:tabLst>
                          <a:tab pos="1149350" algn="l"/>
                        </a:tabLst>
                      </a:pPr>
                      <a:r>
                        <a:rPr lang="ru-RU" sz="2400" b="1" kern="1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Прием заявлений и документов</a:t>
                      </a:r>
                    </a:p>
                    <a:p>
                      <a:pPr marL="0" algn="l" defTabSz="685800" rtl="0" eaLnBrk="1" latinLnBrk="0" hangingPunct="1">
                        <a:spcAft>
                          <a:spcPts val="800"/>
                        </a:spcAft>
                        <a:tabLst>
                          <a:tab pos="1149350" algn="l"/>
                        </a:tabLst>
                      </a:pPr>
                      <a:r>
                        <a:rPr lang="ru-RU" sz="2400" b="1" kern="1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algn="l" defTabSz="685800" rtl="0" eaLnBrk="1" latinLnBrk="0" hangingPunct="1">
                        <a:spcAft>
                          <a:spcPts val="800"/>
                        </a:spcAft>
                        <a:tabLst>
                          <a:tab pos="1149350" algn="l"/>
                        </a:tabLst>
                      </a:pPr>
                      <a:r>
                        <a:rPr lang="ru-RU" sz="2400" b="1" kern="1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При наличии свободных мест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>
                        <a:spcAft>
                          <a:spcPts val="800"/>
                        </a:spcAft>
                        <a:tabLst>
                          <a:tab pos="1149350" algn="l"/>
                        </a:tabLst>
                      </a:pPr>
                      <a:r>
                        <a:rPr lang="ru-RU" sz="2400" b="1" kern="1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 20 июня 2024 г. – до 15 августа 2024 г. (до 16.00)</a:t>
                      </a:r>
                    </a:p>
                    <a:p>
                      <a:pPr marL="0" algn="l" defTabSz="685800" rtl="0" eaLnBrk="1" latinLnBrk="0" hangingPunct="1">
                        <a:spcAft>
                          <a:spcPts val="800"/>
                        </a:spcAft>
                        <a:tabLst>
                          <a:tab pos="1149350" algn="l"/>
                        </a:tabLst>
                      </a:pPr>
                      <a:endParaRPr lang="ru-RU" sz="2400" b="1" kern="1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algn="l" defTabSz="685800" rtl="0" eaLnBrk="1" latinLnBrk="0" hangingPunct="1">
                        <a:spcAft>
                          <a:spcPts val="800"/>
                        </a:spcAft>
                        <a:tabLst>
                          <a:tab pos="1149350" algn="l"/>
                        </a:tabLst>
                      </a:pPr>
                      <a:r>
                        <a:rPr lang="ru-RU" sz="2400" b="1" kern="1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Продлевается до 25 ноября 2024 г.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8371083"/>
                  </a:ext>
                </a:extLst>
              </a:tr>
            </a:tbl>
          </a:graphicData>
        </a:graphic>
      </p:graphicFrame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C40A192D-3FA9-0D5C-2001-658FBD325414}"/>
              </a:ext>
            </a:extLst>
          </p:cNvPr>
          <p:cNvSpPr/>
          <p:nvPr/>
        </p:nvSpPr>
        <p:spPr>
          <a:xfrm>
            <a:off x="628650" y="3195980"/>
            <a:ext cx="7886700" cy="259876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kern="1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График работы Приемной комиссии с поступающими:</a:t>
            </a:r>
          </a:p>
          <a:p>
            <a:pPr algn="ctr"/>
            <a:r>
              <a:rPr lang="ru-RU" sz="2400" b="1" kern="1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20 июня до 15 августа 2024 года – с 8.00 до 16.00;</a:t>
            </a:r>
          </a:p>
          <a:p>
            <a:pPr algn="ctr"/>
            <a:r>
              <a:rPr lang="ru-RU" sz="2400" b="1" kern="1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выходные дни: 23,30 июня; 07, 14, 21, 28 июля; 04, 11 августа 2024 года.</a:t>
            </a:r>
          </a:p>
          <a:p>
            <a:pPr algn="ctr"/>
            <a:r>
              <a:rPr lang="ru-RU" sz="2400" b="1" kern="1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адресу: 284601 Донецкая Народная Республика, г. Горловка, пр. Ленина, д. 5, </a:t>
            </a:r>
            <a:r>
              <a:rPr lang="ru-RU" sz="2400" b="1" kern="1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каб</a:t>
            </a:r>
            <a:r>
              <a:rPr lang="ru-RU" sz="2400" b="1" kern="1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4101.</a:t>
            </a:r>
          </a:p>
        </p:txBody>
      </p:sp>
    </p:spTree>
    <p:extLst>
      <p:ext uri="{BB962C8B-B14F-4D97-AF65-F5344CB8AC3E}">
        <p14:creationId xmlns:p14="http://schemas.microsoft.com/office/powerpoint/2010/main" val="12556080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B1776AA-0626-4F18-A772-3E5E64EED6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44215"/>
            <a:ext cx="7886700" cy="4851798"/>
          </a:xfrm>
        </p:spPr>
        <p:txBody>
          <a:bodyPr/>
          <a:lstStyle/>
          <a:p>
            <a:pPr algn="ctr"/>
            <a:endParaRPr lang="ru-RU" b="1" i="1" u="sng" dirty="0">
              <a:solidFill>
                <a:srgbClr val="4F7F5B"/>
              </a:solidFill>
              <a:effectLst/>
              <a:latin typeface="Arial" panose="020B0604020202020204" pitchFamily="34" charset="0"/>
            </a:endParaRPr>
          </a:p>
          <a:p>
            <a:pPr algn="ctr"/>
            <a:endParaRPr lang="ru-RU" b="1" i="1" u="sng" dirty="0">
              <a:solidFill>
                <a:srgbClr val="4F7F5B"/>
              </a:solidFill>
              <a:latin typeface="Arial" panose="020B0604020202020204" pitchFamily="34" charset="0"/>
            </a:endParaRPr>
          </a:p>
          <a:p>
            <a:pPr algn="ctr"/>
            <a:endParaRPr lang="ru-RU" b="1" i="1" u="sng" dirty="0">
              <a:solidFill>
                <a:srgbClr val="4F7F5B"/>
              </a:solidFill>
              <a:effectLst/>
              <a:latin typeface="Arial" panose="020B0604020202020204" pitchFamily="34" charset="0"/>
            </a:endParaRPr>
          </a:p>
          <a:p>
            <a:pPr algn="ctr"/>
            <a:endParaRPr lang="ru-RU" b="1" i="1" u="sng" dirty="0">
              <a:solidFill>
                <a:srgbClr val="4F7F5B"/>
              </a:solidFill>
              <a:latin typeface="Arial" panose="020B0604020202020204" pitchFamily="34" charset="0"/>
            </a:endParaRPr>
          </a:p>
          <a:p>
            <a:pPr algn="ctr"/>
            <a:endParaRPr lang="ru-RU" b="1" i="1" u="sng" dirty="0">
              <a:solidFill>
                <a:srgbClr val="4F7F5B"/>
              </a:solidFill>
              <a:effectLst/>
              <a:latin typeface="Arial" panose="020B0604020202020204" pitchFamily="34" charset="0"/>
            </a:endParaRPr>
          </a:p>
          <a:p>
            <a:pPr algn="ctr"/>
            <a:endParaRPr lang="ru-RU" b="1" i="1" u="sng" dirty="0">
              <a:solidFill>
                <a:srgbClr val="4F7F5B"/>
              </a:solidFill>
              <a:effectLst/>
              <a:latin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ru-RU" b="1" i="1" u="sng" dirty="0">
                <a:solidFill>
                  <a:srgbClr val="FF0000"/>
                </a:solidFill>
                <a:effectLst>
                  <a:glow rad="127000">
                    <a:schemeClr val="bg1"/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Наши телефоны: Феникс: </a:t>
            </a:r>
            <a:r>
              <a:rPr lang="ru-RU" b="1" i="1" dirty="0">
                <a:solidFill>
                  <a:srgbClr val="FF0000"/>
                </a:solidFill>
                <a:effectLst>
                  <a:glow rad="127000">
                    <a:schemeClr val="bg1"/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+79493308465, +79494711816</a:t>
            </a:r>
            <a:endParaRPr lang="ru-RU" b="1" i="0" dirty="0">
              <a:solidFill>
                <a:srgbClr val="FF0000"/>
              </a:solidFill>
              <a:effectLst>
                <a:glow rad="127000">
                  <a:schemeClr val="bg1"/>
                </a:glo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b="1" i="1" u="sng" dirty="0">
                <a:solidFill>
                  <a:srgbClr val="FF0000"/>
                </a:solidFill>
                <a:effectLst>
                  <a:glow rad="127000">
                    <a:schemeClr val="bg1"/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Городской: </a:t>
            </a:r>
            <a:r>
              <a:rPr lang="ru-RU" b="1" i="1" dirty="0">
                <a:solidFill>
                  <a:srgbClr val="FF0000"/>
                </a:solidFill>
                <a:effectLst>
                  <a:glow rad="127000">
                    <a:schemeClr val="bg1"/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+7(856) 452-21-52</a:t>
            </a:r>
          </a:p>
          <a:p>
            <a:pPr marL="0" indent="0" algn="ctr">
              <a:buNone/>
            </a:pPr>
            <a:endParaRPr lang="ru-RU" b="1" i="1" dirty="0">
              <a:effectLst>
                <a:glow rad="127000">
                  <a:schemeClr val="bg1"/>
                </a:glo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b="1" i="1" u="sng" dirty="0">
                <a:effectLst>
                  <a:glow rad="127000">
                    <a:schemeClr val="bg1"/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Наш адрес</a:t>
            </a:r>
            <a:r>
              <a:rPr lang="ru-RU" b="1" i="1" dirty="0">
                <a:effectLst>
                  <a:glow rad="127000">
                    <a:schemeClr val="bg1"/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ctr">
              <a:buNone/>
            </a:pPr>
            <a:r>
              <a:rPr lang="ru-RU" b="1" i="1" dirty="0">
                <a:effectLst>
                  <a:glow rad="127000">
                    <a:schemeClr val="bg1"/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284601, ДНР, г. Горловка, Центрально-Городской район,</a:t>
            </a:r>
          </a:p>
          <a:p>
            <a:pPr marL="0" indent="0" algn="ctr">
              <a:buNone/>
            </a:pPr>
            <a:r>
              <a:rPr lang="ru-RU" b="1" i="1" dirty="0">
                <a:effectLst>
                  <a:glow rad="127000">
                    <a:schemeClr val="bg1"/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Пр. Ленина, д.5</a:t>
            </a:r>
            <a:endParaRPr lang="ru-RU" b="1" i="0" dirty="0">
              <a:effectLst>
                <a:glow rad="127000">
                  <a:schemeClr val="bg1"/>
                </a:glo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5D76804C-C18B-B1D7-75A0-0FC38CC564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0896468"/>
              </p:ext>
            </p:extLst>
          </p:nvPr>
        </p:nvGraphicFramePr>
        <p:xfrm>
          <a:off x="233916" y="1543756"/>
          <a:ext cx="8739963" cy="1828800"/>
        </p:xfrm>
        <a:graphic>
          <a:graphicData uri="http://schemas.openxmlformats.org/drawingml/2006/table">
            <a:tbl>
              <a:tblPr firstRow="1" firstCol="1" bandRow="1"/>
              <a:tblGrid>
                <a:gridCol w="4666371">
                  <a:extLst>
                    <a:ext uri="{9D8B030D-6E8A-4147-A177-3AD203B41FA5}">
                      <a16:colId xmlns:a16="http://schemas.microsoft.com/office/drawing/2014/main" val="1216875409"/>
                    </a:ext>
                  </a:extLst>
                </a:gridCol>
                <a:gridCol w="4073592">
                  <a:extLst>
                    <a:ext uri="{9D8B030D-6E8A-4147-A177-3AD203B41FA5}">
                      <a16:colId xmlns:a16="http://schemas.microsoft.com/office/drawing/2014/main" val="4061354583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r>
                        <a:rPr lang="ru-RU" sz="2400" b="1" spc="1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Подробная информация на нашем сайте и в группе социальной сети ВК: </a:t>
                      </a:r>
                      <a:endParaRPr lang="ru-RU" sz="2400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7015874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ru-RU" sz="2400" u="sng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  <a:hlinkClick r:id="rId2"/>
                      </a:endParaRPr>
                    </a:p>
                    <a:p>
                      <a:r>
                        <a:rPr lang="ru-RU" sz="2400" u="sng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2"/>
                        </a:rPr>
                        <a:t>             http://gadt.donntu.ru/</a:t>
                      </a:r>
                      <a:endParaRPr lang="ru-RU" sz="2400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2400" u="sng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3"/>
                        </a:rPr>
                        <a:t>https://vk.com/gatt_official</a:t>
                      </a:r>
                      <a:endParaRPr lang="ru-RU" sz="2400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45677205"/>
                  </a:ext>
                </a:extLst>
              </a:tr>
            </a:tbl>
          </a:graphicData>
        </a:graphic>
      </p:graphicFrame>
      <p:pic>
        <p:nvPicPr>
          <p:cNvPr id="3074" name="Рисунок 4">
            <a:extLst>
              <a:ext uri="{FF2B5EF4-FFF2-40B4-BE49-F238E27FC236}">
                <a16:creationId xmlns:a16="http://schemas.microsoft.com/office/drawing/2014/main" id="{7E5CF9C7-53A9-24D9-449D-71E9FC6343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148" y="2291408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3" name="Рисунок 2">
            <a:extLst>
              <a:ext uri="{FF2B5EF4-FFF2-40B4-BE49-F238E27FC236}">
                <a16:creationId xmlns:a16="http://schemas.microsoft.com/office/drawing/2014/main" id="{087430D7-AE6E-E192-A7D3-7DD61CD414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3656" y="2291408"/>
            <a:ext cx="844550" cy="869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C71A209B-FAEF-7458-0F97-CB781F17A6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547" y="162873"/>
            <a:ext cx="7886700" cy="1081572"/>
          </a:xfrm>
          <a:solidFill>
            <a:schemeClr val="accent2">
              <a:lumMod val="20000"/>
              <a:lumOff val="80000"/>
            </a:schemeClr>
          </a:solidFill>
          <a:effectLst>
            <a:outerShdw blurRad="50800" dist="50800" dir="5400000" algn="ctr" rotWithShape="0">
              <a:srgbClr val="000000">
                <a:alpha val="99000"/>
              </a:srgbClr>
            </a:outerShdw>
          </a:effectLst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Наши контакты</a:t>
            </a:r>
          </a:p>
        </p:txBody>
      </p:sp>
    </p:spTree>
    <p:extLst>
      <p:ext uri="{BB962C8B-B14F-4D97-AF65-F5344CB8AC3E}">
        <p14:creationId xmlns:p14="http://schemas.microsoft.com/office/powerpoint/2010/main" val="253276894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1268</TotalTime>
  <Words>634</Words>
  <Application>Microsoft Office PowerPoint</Application>
  <PresentationFormat>Экран (4:3)</PresentationFormat>
  <Paragraphs>85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Courier New</vt:lpstr>
      <vt:lpstr>Times New Roman</vt:lpstr>
      <vt:lpstr>Тема Office</vt:lpstr>
      <vt:lpstr>Презентация PowerPoint</vt:lpstr>
      <vt:lpstr>Автомобильно-дорожный институт (филиал) ДонНТУ в г. Горловка приглашает на обучение  по программам подготовки специалистов среднего звена:  23.02.01 Организация перевозок и управление на транспорте (по видам);  23.02.05 Эксплуатация транспортного электрооборудования и автоматики (по видам транспорта, за исключением водного);  23.02.07 Техническое обслуживание и ремонт двигателей, систем и агрегатов автомобилей</vt:lpstr>
      <vt:lpstr>Распределение контрольных цифр приема по специальностям</vt:lpstr>
      <vt:lpstr>Прием на обучение</vt:lpstr>
      <vt:lpstr>Способы подачи заявления</vt:lpstr>
      <vt:lpstr>Перечень документов для граждан РФ</vt:lpstr>
      <vt:lpstr>Сроки приема заявлений </vt:lpstr>
      <vt:lpstr>Наши контакты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sdn</dc:creator>
  <cp:lastModifiedBy>Пользователь</cp:lastModifiedBy>
  <cp:revision>110</cp:revision>
  <cp:lastPrinted>2016-12-16T18:03:51Z</cp:lastPrinted>
  <dcterms:created xsi:type="dcterms:W3CDTF">2016-06-20T18:24:57Z</dcterms:created>
  <dcterms:modified xsi:type="dcterms:W3CDTF">2024-06-19T18:24:26Z</dcterms:modified>
</cp:coreProperties>
</file>